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Fira Sans" panose="020B0503050000020004" pitchFamily="34" charset="0"/>
      <p:regular r:id="rId17"/>
    </p:embeddedFont>
    <p:embeddedFont>
      <p:font typeface="Inconsolata Bold" pitchFamily="1" charset="0"/>
      <p:bold r:id="rId18"/>
    </p:embeddedFont>
    <p:embeddedFont>
      <p:font typeface="Inconsolata Light" pitchFamily="1"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2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SQL Murder Mystery – Who Killed the CEO?</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 Data Investigation Project Using SQL</a:t>
            </a: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Presented By</a:t>
            </a:r>
            <a:r>
              <a:rPr lang="en-US" sz="1750" b="1" dirty="0">
                <a:solidFill>
                  <a:srgbClr val="DAD1E6"/>
                </a:solidFill>
                <a:latin typeface="Fira Sans" pitchFamily="34" charset="0"/>
                <a:ea typeface="Fira Sans" pitchFamily="34" charset="-122"/>
                <a:cs typeface="Fira Sans" pitchFamily="34" charset="-120"/>
              </a:rPr>
              <a:t>:</a:t>
            </a:r>
            <a:r>
              <a:rPr lang="en-US" sz="1750" dirty="0">
                <a:solidFill>
                  <a:srgbClr val="DAD1E6"/>
                </a:solidFill>
                <a:latin typeface="Fira Sans" pitchFamily="34" charset="0"/>
                <a:ea typeface="Fira Sans" pitchFamily="34" charset="-122"/>
                <a:cs typeface="Fira Sans" pitchFamily="34" charset="-120"/>
              </a:rPr>
              <a:t> </a:t>
            </a:r>
            <a:r>
              <a:rPr lang="en-US" sz="1750" b="1" dirty="0">
                <a:solidFill>
                  <a:srgbClr val="DAD1E6"/>
                </a:solidFill>
                <a:latin typeface="Fira Sans" pitchFamily="34" charset="0"/>
                <a:ea typeface="Fira Sans" pitchFamily="34" charset="-122"/>
                <a:cs typeface="Fira Sans" pitchFamily="34" charset="-120"/>
              </a:rPr>
              <a:t>Samir Shedge</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Organized By: </a:t>
            </a:r>
            <a:r>
              <a:rPr lang="en-US" sz="1750" b="1" dirty="0">
                <a:solidFill>
                  <a:srgbClr val="DAD1E6"/>
                </a:solidFill>
                <a:latin typeface="Fira Sans" pitchFamily="34" charset="0"/>
                <a:ea typeface="Fira Sans" pitchFamily="34" charset="-122"/>
                <a:cs typeface="Fira Sans" pitchFamily="34" charset="-120"/>
              </a:rPr>
              <a:t>Indian Data Club</a:t>
            </a:r>
            <a:endParaRPr lang="en-US" sz="1750" dirty="0"/>
          </a:p>
        </p:txBody>
      </p:sp>
      <p:pic>
        <p:nvPicPr>
          <p:cNvPr id="8" name="Picture 7">
            <a:extLst>
              <a:ext uri="{FF2B5EF4-FFF2-40B4-BE49-F238E27FC236}">
                <a16:creationId xmlns:a16="http://schemas.microsoft.com/office/drawing/2014/main" id="{A5E2E446-BD6D-1FE8-DA75-086579578DD6}"/>
              </a:ext>
            </a:extLst>
          </p:cNvPr>
          <p:cNvPicPr>
            <a:picLocks noChangeAspect="1"/>
          </p:cNvPicPr>
          <p:nvPr/>
        </p:nvPicPr>
        <p:blipFill>
          <a:blip r:embed="rId4"/>
          <a:stretch>
            <a:fillRect/>
          </a:stretch>
        </p:blipFill>
        <p:spPr>
          <a:xfrm>
            <a:off x="12239291" y="7418301"/>
            <a:ext cx="2391109" cy="6858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9863"/>
          </a:xfrm>
          <a:prstGeom prst="rect">
            <a:avLst/>
          </a:prstGeom>
        </p:spPr>
      </p:pic>
      <p:sp>
        <p:nvSpPr>
          <p:cNvPr id="3" name="Text 0"/>
          <p:cNvSpPr/>
          <p:nvPr/>
        </p:nvSpPr>
        <p:spPr>
          <a:xfrm>
            <a:off x="758666" y="3306008"/>
            <a:ext cx="4551878" cy="541972"/>
          </a:xfrm>
          <a:prstGeom prst="rect">
            <a:avLst/>
          </a:prstGeom>
          <a:noFill/>
          <a:ln/>
        </p:spPr>
        <p:txBody>
          <a:bodyPr wrap="none" lIns="0" tIns="0" rIns="0" bIns="0" rtlCol="0" anchor="t"/>
          <a:lstStyle/>
          <a:p>
            <a:pPr marL="0" indent="0" algn="l">
              <a:lnSpc>
                <a:spcPts val="4250"/>
              </a:lnSpc>
              <a:buNone/>
            </a:pPr>
            <a:r>
              <a:rPr lang="en-US" sz="3400" b="1" dirty="0">
                <a:solidFill>
                  <a:srgbClr val="F94CAF"/>
                </a:solidFill>
                <a:latin typeface="Inconsolata Bold" pitchFamily="34" charset="0"/>
                <a:ea typeface="Inconsolata Bold" pitchFamily="34" charset="-122"/>
                <a:cs typeface="Inconsolata Bold" pitchFamily="34" charset="-120"/>
              </a:rPr>
              <a:t>Conclusion &amp; Learning</a:t>
            </a:r>
            <a:endParaRPr lang="en-US" sz="3400" dirty="0"/>
          </a:p>
        </p:txBody>
      </p:sp>
      <p:sp>
        <p:nvSpPr>
          <p:cNvPr id="4" name="Text 1"/>
          <p:cNvSpPr/>
          <p:nvPr/>
        </p:nvSpPr>
        <p:spPr>
          <a:xfrm>
            <a:off x="758666" y="4173141"/>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Mastered real-world SQL investigation techniques</a:t>
            </a:r>
            <a:endParaRPr lang="en-US" sz="1700" dirty="0"/>
          </a:p>
        </p:txBody>
      </p:sp>
      <p:sp>
        <p:nvSpPr>
          <p:cNvPr id="5" name="Text 2"/>
          <p:cNvSpPr/>
          <p:nvPr/>
        </p:nvSpPr>
        <p:spPr>
          <a:xfrm>
            <a:off x="758666" y="4595813"/>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Significantly improved JOIN and filtering skills</a:t>
            </a:r>
            <a:endParaRPr lang="en-US" sz="1700" dirty="0"/>
          </a:p>
        </p:txBody>
      </p:sp>
      <p:sp>
        <p:nvSpPr>
          <p:cNvPr id="6" name="Text 3"/>
          <p:cNvSpPr/>
          <p:nvPr/>
        </p:nvSpPr>
        <p:spPr>
          <a:xfrm>
            <a:off x="758666" y="5018484"/>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Built a comprehensive portfolio-level SQL project</a:t>
            </a:r>
            <a:endParaRPr lang="en-US" sz="1700" dirty="0"/>
          </a:p>
        </p:txBody>
      </p:sp>
      <p:sp>
        <p:nvSpPr>
          <p:cNvPr id="7" name="Text 4"/>
          <p:cNvSpPr/>
          <p:nvPr/>
        </p:nvSpPr>
        <p:spPr>
          <a:xfrm>
            <a:off x="758666" y="5441156"/>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Developed strong problem-solving and debugging capabilities</a:t>
            </a:r>
            <a:endParaRPr lang="en-US" sz="1700" dirty="0"/>
          </a:p>
        </p:txBody>
      </p:sp>
      <p:sp>
        <p:nvSpPr>
          <p:cNvPr id="8" name="Text 5"/>
          <p:cNvSpPr/>
          <p:nvPr/>
        </p:nvSpPr>
        <p:spPr>
          <a:xfrm>
            <a:off x="758666" y="5863828"/>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Enhanced understanding of database schemas and data integrity</a:t>
            </a:r>
            <a:endParaRPr lang="en-US" sz="1700" dirty="0"/>
          </a:p>
        </p:txBody>
      </p:sp>
      <p:sp>
        <p:nvSpPr>
          <p:cNvPr id="9" name="Text 6"/>
          <p:cNvSpPr/>
          <p:nvPr/>
        </p:nvSpPr>
        <p:spPr>
          <a:xfrm>
            <a:off x="758666" y="6286500"/>
            <a:ext cx="13113068" cy="346829"/>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DAD1E6"/>
                </a:solidFill>
                <a:latin typeface="Fira Sans" pitchFamily="34" charset="0"/>
                <a:ea typeface="Fira Sans" pitchFamily="34" charset="-122"/>
                <a:cs typeface="Fira Sans" pitchFamily="34" charset="-120"/>
              </a:rPr>
              <a:t>Practiced version control with Git/GitHub</a:t>
            </a:r>
            <a:endParaRPr lang="en-US" sz="1700" dirty="0"/>
          </a:p>
        </p:txBody>
      </p:sp>
      <p:sp>
        <p:nvSpPr>
          <p:cNvPr id="10" name="Text 7"/>
          <p:cNvSpPr/>
          <p:nvPr/>
        </p:nvSpPr>
        <p:spPr>
          <a:xfrm>
            <a:off x="4605338" y="6958489"/>
            <a:ext cx="5419725" cy="677466"/>
          </a:xfrm>
          <a:prstGeom prst="rect">
            <a:avLst/>
          </a:prstGeom>
          <a:noFill/>
          <a:ln/>
        </p:spPr>
        <p:txBody>
          <a:bodyPr wrap="none" lIns="0" tIns="0" rIns="0" bIns="0" rtlCol="0" anchor="t"/>
          <a:lstStyle/>
          <a:p>
            <a:pPr marL="0" indent="0" algn="ctr">
              <a:lnSpc>
                <a:spcPts val="5300"/>
              </a:lnSpc>
              <a:buNone/>
            </a:pPr>
            <a:r>
              <a:rPr lang="en-US" sz="4250" b="1" dirty="0">
                <a:solidFill>
                  <a:srgbClr val="F94CAF"/>
                </a:solidFill>
                <a:latin typeface="Inconsolata Bold" pitchFamily="34" charset="0"/>
                <a:ea typeface="Inconsolata Bold" pitchFamily="34" charset="-122"/>
                <a:cs typeface="Inconsolata Bold" pitchFamily="34" charset="-120"/>
              </a:rPr>
              <a:t>Thank You!</a:t>
            </a:r>
            <a:endParaRPr lang="en-US" sz="4250" dirty="0"/>
          </a:p>
        </p:txBody>
      </p:sp>
      <p:pic>
        <p:nvPicPr>
          <p:cNvPr id="12" name="Picture 11">
            <a:extLst>
              <a:ext uri="{FF2B5EF4-FFF2-40B4-BE49-F238E27FC236}">
                <a16:creationId xmlns:a16="http://schemas.microsoft.com/office/drawing/2014/main" id="{F522EE6C-EC39-4D26-8230-08D446A3CCB8}"/>
              </a:ext>
            </a:extLst>
          </p:cNvPr>
          <p:cNvPicPr>
            <a:picLocks noChangeAspect="1"/>
          </p:cNvPicPr>
          <p:nvPr/>
        </p:nvPicPr>
        <p:blipFill>
          <a:blip r:embed="rId4"/>
          <a:stretch>
            <a:fillRect/>
          </a:stretch>
        </p:blipFill>
        <p:spPr>
          <a:xfrm>
            <a:off x="12119001" y="7543704"/>
            <a:ext cx="2391109" cy="6858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812" y="793671"/>
            <a:ext cx="4462105" cy="557808"/>
          </a:xfrm>
          <a:prstGeom prst="rect">
            <a:avLst/>
          </a:prstGeom>
          <a:noFill/>
          <a:ln/>
        </p:spPr>
        <p:txBody>
          <a:bodyPr wrap="none" lIns="0" tIns="0" rIns="0" bIns="0" rtlCol="0" anchor="t"/>
          <a:lstStyle/>
          <a:p>
            <a:pPr marL="0" indent="0" algn="l">
              <a:lnSpc>
                <a:spcPts val="4350"/>
              </a:lnSpc>
              <a:buNone/>
            </a:pPr>
            <a:r>
              <a:rPr lang="en-US" sz="3500" b="1" dirty="0">
                <a:solidFill>
                  <a:srgbClr val="F94CAF"/>
                </a:solidFill>
                <a:latin typeface="Inconsolata Bold" pitchFamily="34" charset="0"/>
                <a:ea typeface="Inconsolata Bold" pitchFamily="34" charset="-122"/>
                <a:cs typeface="Inconsolata Bold" pitchFamily="34" charset="-120"/>
              </a:rPr>
              <a:t>Project Objective</a:t>
            </a:r>
            <a:endParaRPr lang="en-US" sz="3500" dirty="0"/>
          </a:p>
        </p:txBody>
      </p:sp>
      <p:sp>
        <p:nvSpPr>
          <p:cNvPr id="3" name="Text 1"/>
          <p:cNvSpPr/>
          <p:nvPr/>
        </p:nvSpPr>
        <p:spPr>
          <a:xfrm>
            <a:off x="780812" y="1797606"/>
            <a:ext cx="13068776" cy="1070848"/>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Solve a fictional murder case using SQL:</a:t>
            </a:r>
            <a:r>
              <a:rPr lang="en-US" sz="1750" dirty="0">
                <a:solidFill>
                  <a:srgbClr val="DAD1E6"/>
                </a:solidFill>
                <a:latin typeface="Fira Sans" pitchFamily="34" charset="0"/>
                <a:ea typeface="Fira Sans" pitchFamily="34" charset="-122"/>
                <a:cs typeface="Fira Sans" pitchFamily="34" charset="-120"/>
              </a:rPr>
              <a:t> Embark on an engaging journey to unravel a simulated crime, using your SQL skills to identify suspects, trace their movements, and connect disparate pieces of information within a meticulously designed database. The ultimate goal is to pinpoint the killer and understand the sequence of events that led to the CEO's demise.</a:t>
            </a:r>
            <a:endParaRPr lang="en-US" sz="1750" dirty="0"/>
          </a:p>
        </p:txBody>
      </p:sp>
      <p:sp>
        <p:nvSpPr>
          <p:cNvPr id="4" name="Text 2"/>
          <p:cNvSpPr/>
          <p:nvPr/>
        </p:nvSpPr>
        <p:spPr>
          <a:xfrm>
            <a:off x="780812" y="2946440"/>
            <a:ext cx="13068776" cy="356949"/>
          </a:xfrm>
          <a:prstGeom prst="rect">
            <a:avLst/>
          </a:prstGeom>
          <a:noFill/>
          <a:ln/>
        </p:spPr>
        <p:txBody>
          <a:bodyPr wrap="none" lIns="0" tIns="0" rIns="0" bIns="0" rtlCol="0" anchor="t"/>
          <a:lstStyle/>
          <a:p>
            <a:pPr marL="342900"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Analyze various data sources:</a:t>
            </a:r>
            <a:endParaRPr lang="en-US" sz="1750" dirty="0"/>
          </a:p>
        </p:txBody>
      </p:sp>
      <p:sp>
        <p:nvSpPr>
          <p:cNvPr id="5" name="Text 3"/>
          <p:cNvSpPr/>
          <p:nvPr/>
        </p:nvSpPr>
        <p:spPr>
          <a:xfrm>
            <a:off x="780812" y="3381375"/>
            <a:ext cx="13068776" cy="713899"/>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Keycard Logs:</a:t>
            </a:r>
            <a:r>
              <a:rPr lang="en-US" sz="1750" dirty="0">
                <a:solidFill>
                  <a:srgbClr val="DAD1E6"/>
                </a:solidFill>
                <a:latin typeface="Fira Sans" pitchFamily="34" charset="0"/>
                <a:ea typeface="Fira Sans" pitchFamily="34" charset="-122"/>
                <a:cs typeface="Fira Sans" pitchFamily="34" charset="-120"/>
              </a:rPr>
              <a:t> Scrutinize electronic entry and exit records for different locations within the company premises. These logs contain timestamps and employee IDs, crucial for establishing an individual's presence or absence at critical moments.</a:t>
            </a:r>
            <a:endParaRPr lang="en-US" sz="1750" dirty="0"/>
          </a:p>
        </p:txBody>
      </p:sp>
      <p:sp>
        <p:nvSpPr>
          <p:cNvPr id="6" name="Text 4"/>
          <p:cNvSpPr/>
          <p:nvPr/>
        </p:nvSpPr>
        <p:spPr>
          <a:xfrm>
            <a:off x="780812" y="4173260"/>
            <a:ext cx="13068776" cy="713899"/>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Calls:</a:t>
            </a:r>
            <a:r>
              <a:rPr lang="en-US" sz="1750" dirty="0">
                <a:solidFill>
                  <a:srgbClr val="DAD1E6"/>
                </a:solidFill>
                <a:latin typeface="Fira Sans" pitchFamily="34" charset="0"/>
                <a:ea typeface="Fira Sans" pitchFamily="34" charset="-122"/>
                <a:cs typeface="Fira Sans" pitchFamily="34" charset="-120"/>
              </a:rPr>
              <a:t> Dive into phone records, analyzing metadata such as caller and receiver IDs, call durations, and potential communication patterns. This data can reveal secret contacts or confirm alibis.</a:t>
            </a:r>
            <a:endParaRPr lang="en-US" sz="1750" dirty="0"/>
          </a:p>
        </p:txBody>
      </p:sp>
      <p:sp>
        <p:nvSpPr>
          <p:cNvPr id="7" name="Text 5"/>
          <p:cNvSpPr/>
          <p:nvPr/>
        </p:nvSpPr>
        <p:spPr>
          <a:xfrm>
            <a:off x="780812" y="4965144"/>
            <a:ext cx="13068776" cy="713899"/>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Alibis:</a:t>
            </a:r>
            <a:r>
              <a:rPr lang="en-US" sz="1750" dirty="0">
                <a:solidFill>
                  <a:srgbClr val="DAD1E6"/>
                </a:solidFill>
                <a:latin typeface="Fira Sans" pitchFamily="34" charset="0"/>
                <a:ea typeface="Fira Sans" pitchFamily="34" charset="-122"/>
                <a:cs typeface="Fira Sans" pitchFamily="34" charset="-120"/>
              </a:rPr>
              <a:t> Examine statements provided by persons of interest, which you will then corroborate or contradict using the available data. Unverified alibis often lead to new leads.</a:t>
            </a:r>
            <a:endParaRPr lang="en-US" sz="1750" dirty="0"/>
          </a:p>
        </p:txBody>
      </p:sp>
      <p:sp>
        <p:nvSpPr>
          <p:cNvPr id="8" name="Text 6"/>
          <p:cNvSpPr/>
          <p:nvPr/>
        </p:nvSpPr>
        <p:spPr>
          <a:xfrm>
            <a:off x="780812" y="5757029"/>
            <a:ext cx="13068776" cy="1070848"/>
          </a:xfrm>
          <a:prstGeom prst="rect">
            <a:avLst/>
          </a:prstGeom>
          <a:noFill/>
          <a:ln/>
        </p:spPr>
        <p:txBody>
          <a:bodyPr wrap="square" lIns="0" tIns="0" rIns="0" bIns="0" rtlCol="0" anchor="t"/>
          <a:lstStyle/>
          <a:p>
            <a:pPr marL="685800" lvl="1" indent="-342900" algn="l">
              <a:lnSpc>
                <a:spcPts val="2800"/>
              </a:lnSpc>
              <a:buSzPct val="100000"/>
              <a:buChar char="•"/>
            </a:pPr>
            <a:r>
              <a:rPr lang="en-US" sz="1750" b="1" dirty="0">
                <a:solidFill>
                  <a:srgbClr val="DAD1E6"/>
                </a:solidFill>
                <a:latin typeface="Fira Sans" pitchFamily="34" charset="0"/>
                <a:ea typeface="Fira Sans" pitchFamily="34" charset="-122"/>
                <a:cs typeface="Fira Sans" pitchFamily="34" charset="-120"/>
              </a:rPr>
              <a:t>Evidence:</a:t>
            </a:r>
            <a:r>
              <a:rPr lang="en-US" sz="1750" dirty="0">
                <a:solidFill>
                  <a:srgbClr val="DAD1E6"/>
                </a:solidFill>
                <a:latin typeface="Fira Sans" pitchFamily="34" charset="0"/>
                <a:ea typeface="Fira Sans" pitchFamily="34" charset="-122"/>
                <a:cs typeface="Fira Sans" pitchFamily="34" charset="-120"/>
              </a:rPr>
              <a:t> Investigate miscellaneous clues found at the crime scene or gathered during the investigation, which are stored in textual descriptions or structured tables. This could include witness testimonies, forensic reports, or other relevant details.</a:t>
            </a:r>
            <a:endParaRPr lang="en-US" sz="1750" dirty="0"/>
          </a:p>
        </p:txBody>
      </p:sp>
      <p:sp>
        <p:nvSpPr>
          <p:cNvPr id="9" name="Text 7"/>
          <p:cNvSpPr/>
          <p:nvPr/>
        </p:nvSpPr>
        <p:spPr>
          <a:xfrm>
            <a:off x="780812" y="7078861"/>
            <a:ext cx="13068776" cy="356949"/>
          </a:xfrm>
          <a:prstGeom prst="rect">
            <a:avLst/>
          </a:prstGeom>
          <a:noFill/>
          <a:ln/>
        </p:spPr>
        <p:txBody>
          <a:bodyPr wrap="none" lIns="0" tIns="0" rIns="0" bIns="0" rtlCol="0" anchor="t"/>
          <a:lstStyle/>
          <a:p>
            <a:pPr marL="0" indent="0" algn="l">
              <a:lnSpc>
                <a:spcPts val="2800"/>
              </a:lnSpc>
              <a:buNone/>
            </a:pPr>
            <a:endParaRPr lang="en-US" sz="1750" dirty="0"/>
          </a:p>
        </p:txBody>
      </p:sp>
      <p:pic>
        <p:nvPicPr>
          <p:cNvPr id="11" name="Picture 10">
            <a:extLst>
              <a:ext uri="{FF2B5EF4-FFF2-40B4-BE49-F238E27FC236}">
                <a16:creationId xmlns:a16="http://schemas.microsoft.com/office/drawing/2014/main" id="{18CE2A51-3ADE-DFB3-01E7-521D55F88CF7}"/>
              </a:ext>
            </a:extLst>
          </p:cNvPr>
          <p:cNvPicPr>
            <a:picLocks noChangeAspect="1"/>
          </p:cNvPicPr>
          <p:nvPr/>
        </p:nvPicPr>
        <p:blipFill>
          <a:blip r:embed="rId3"/>
          <a:stretch>
            <a:fillRect/>
          </a:stretch>
        </p:blipFill>
        <p:spPr>
          <a:xfrm>
            <a:off x="12239291" y="7435810"/>
            <a:ext cx="2391109" cy="6858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3614"/>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Story Background</a:t>
            </a:r>
            <a:endParaRPr lang="en-US" sz="3550" dirty="0"/>
          </a:p>
        </p:txBody>
      </p:sp>
      <p:sp>
        <p:nvSpPr>
          <p:cNvPr id="4" name="Text 1"/>
          <p:cNvSpPr/>
          <p:nvPr/>
        </p:nvSpPr>
        <p:spPr>
          <a:xfrm>
            <a:off x="793790" y="315075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CEO of TechNova Inc. found dead</a:t>
            </a:r>
            <a:endParaRPr lang="en-US" sz="1750" dirty="0"/>
          </a:p>
        </p:txBody>
      </p:sp>
      <p:sp>
        <p:nvSpPr>
          <p:cNvPr id="5" name="Text 2"/>
          <p:cNvSpPr/>
          <p:nvPr/>
        </p:nvSpPr>
        <p:spPr>
          <a:xfrm>
            <a:off x="793790" y="376880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Date: 15 October 2025</a:t>
            </a:r>
            <a:endParaRPr lang="en-US" sz="1750" dirty="0"/>
          </a:p>
        </p:txBody>
      </p:sp>
      <p:sp>
        <p:nvSpPr>
          <p:cNvPr id="6" name="Text 3"/>
          <p:cNvSpPr/>
          <p:nvPr/>
        </p:nvSpPr>
        <p:spPr>
          <a:xfrm>
            <a:off x="793790" y="43868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Time: 9:00 PM</a:t>
            </a:r>
            <a:endParaRPr lang="en-US" sz="1750" dirty="0"/>
          </a:p>
        </p:txBody>
      </p:sp>
      <p:sp>
        <p:nvSpPr>
          <p:cNvPr id="7" name="Text 4"/>
          <p:cNvSpPr/>
          <p:nvPr/>
        </p:nvSpPr>
        <p:spPr>
          <a:xfrm>
            <a:off x="793790" y="500491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Location: CEO Office</a:t>
            </a:r>
            <a:endParaRPr lang="en-US" sz="1750" dirty="0"/>
          </a:p>
        </p:txBody>
      </p:sp>
      <p:sp>
        <p:nvSpPr>
          <p:cNvPr id="8" name="Text 5"/>
          <p:cNvSpPr/>
          <p:nvPr/>
        </p:nvSpPr>
        <p:spPr>
          <a:xfrm>
            <a:off x="793790" y="562296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Mission: Identify the killer using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2713" y="591503"/>
            <a:ext cx="4301490" cy="537686"/>
          </a:xfrm>
          <a:prstGeom prst="rect">
            <a:avLst/>
          </a:prstGeom>
          <a:noFill/>
          <a:ln/>
        </p:spPr>
        <p:txBody>
          <a:bodyPr wrap="none" lIns="0" tIns="0" rIns="0" bIns="0" rtlCol="0" anchor="t"/>
          <a:lstStyle/>
          <a:p>
            <a:pPr marL="0" indent="0" algn="l">
              <a:lnSpc>
                <a:spcPts val="4200"/>
              </a:lnSpc>
              <a:buNone/>
            </a:pPr>
            <a:r>
              <a:rPr lang="en-US" sz="3350" b="1" dirty="0">
                <a:solidFill>
                  <a:srgbClr val="F94CAF"/>
                </a:solidFill>
                <a:latin typeface="Inconsolata Bold" pitchFamily="34" charset="0"/>
                <a:ea typeface="Inconsolata Bold" pitchFamily="34" charset="-122"/>
                <a:cs typeface="Inconsolata Bold" pitchFamily="34" charset="-120"/>
              </a:rPr>
              <a:t>Database Overview</a:t>
            </a:r>
            <a:endParaRPr lang="en-US" sz="3350" dirty="0"/>
          </a:p>
        </p:txBody>
      </p:sp>
      <p:sp>
        <p:nvSpPr>
          <p:cNvPr id="4" name="Text 1"/>
          <p:cNvSpPr/>
          <p:nvPr/>
        </p:nvSpPr>
        <p:spPr>
          <a:xfrm>
            <a:off x="752713" y="1451729"/>
            <a:ext cx="7638574" cy="343972"/>
          </a:xfrm>
          <a:prstGeom prst="rect">
            <a:avLst/>
          </a:prstGeom>
          <a:noFill/>
          <a:ln/>
        </p:spPr>
        <p:txBody>
          <a:bodyPr wrap="non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Tables used:</a:t>
            </a:r>
            <a:endParaRPr lang="en-US" sz="1650" dirty="0"/>
          </a:p>
        </p:txBody>
      </p:sp>
      <p:sp>
        <p:nvSpPr>
          <p:cNvPr id="5" name="Text 2"/>
          <p:cNvSpPr/>
          <p:nvPr/>
        </p:nvSpPr>
        <p:spPr>
          <a:xfrm>
            <a:off x="752713" y="2037636"/>
            <a:ext cx="76385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AD1E6"/>
                </a:solidFill>
                <a:latin typeface="Fira Sans" pitchFamily="34" charset="0"/>
                <a:ea typeface="Fira Sans" pitchFamily="34" charset="-122"/>
                <a:cs typeface="Fira Sans" pitchFamily="34" charset="-120"/>
              </a:rPr>
              <a:t>Employees</a:t>
            </a:r>
            <a:endParaRPr lang="en-US" sz="1650" dirty="0"/>
          </a:p>
        </p:txBody>
      </p:sp>
      <p:sp>
        <p:nvSpPr>
          <p:cNvPr id="6" name="Text 3"/>
          <p:cNvSpPr/>
          <p:nvPr/>
        </p:nvSpPr>
        <p:spPr>
          <a:xfrm>
            <a:off x="752713" y="2456855"/>
            <a:ext cx="76385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AD1E6"/>
                </a:solidFill>
                <a:latin typeface="Fira Sans" pitchFamily="34" charset="0"/>
                <a:ea typeface="Fira Sans" pitchFamily="34" charset="-122"/>
                <a:cs typeface="Fira Sans" pitchFamily="34" charset="-120"/>
              </a:rPr>
              <a:t>Keycard Logs</a:t>
            </a:r>
            <a:endParaRPr lang="en-US" sz="1650" dirty="0"/>
          </a:p>
        </p:txBody>
      </p:sp>
      <p:sp>
        <p:nvSpPr>
          <p:cNvPr id="7" name="Text 4"/>
          <p:cNvSpPr/>
          <p:nvPr/>
        </p:nvSpPr>
        <p:spPr>
          <a:xfrm>
            <a:off x="752713" y="2876074"/>
            <a:ext cx="76385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AD1E6"/>
                </a:solidFill>
                <a:latin typeface="Fira Sans" pitchFamily="34" charset="0"/>
                <a:ea typeface="Fira Sans" pitchFamily="34" charset="-122"/>
                <a:cs typeface="Fira Sans" pitchFamily="34" charset="-120"/>
              </a:rPr>
              <a:t>Calls</a:t>
            </a:r>
            <a:endParaRPr lang="en-US" sz="1650" dirty="0"/>
          </a:p>
        </p:txBody>
      </p:sp>
      <p:sp>
        <p:nvSpPr>
          <p:cNvPr id="8" name="Text 5"/>
          <p:cNvSpPr/>
          <p:nvPr/>
        </p:nvSpPr>
        <p:spPr>
          <a:xfrm>
            <a:off x="752713" y="3295293"/>
            <a:ext cx="76385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AD1E6"/>
                </a:solidFill>
                <a:latin typeface="Fira Sans" pitchFamily="34" charset="0"/>
                <a:ea typeface="Fira Sans" pitchFamily="34" charset="-122"/>
                <a:cs typeface="Fira Sans" pitchFamily="34" charset="-120"/>
              </a:rPr>
              <a:t>Alibis</a:t>
            </a:r>
            <a:endParaRPr lang="en-US" sz="1650" dirty="0"/>
          </a:p>
        </p:txBody>
      </p:sp>
      <p:sp>
        <p:nvSpPr>
          <p:cNvPr id="9" name="Text 6"/>
          <p:cNvSpPr/>
          <p:nvPr/>
        </p:nvSpPr>
        <p:spPr>
          <a:xfrm>
            <a:off x="752713" y="3714512"/>
            <a:ext cx="7638574" cy="343972"/>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DAD1E6"/>
                </a:solidFill>
                <a:latin typeface="Fira Sans" pitchFamily="34" charset="0"/>
                <a:ea typeface="Fira Sans" pitchFamily="34" charset="-122"/>
                <a:cs typeface="Fira Sans" pitchFamily="34" charset="-120"/>
              </a:rPr>
              <a:t>Evidence</a:t>
            </a:r>
            <a:endParaRPr lang="en-US" sz="1650" dirty="0"/>
          </a:p>
        </p:txBody>
      </p:sp>
      <p:sp>
        <p:nvSpPr>
          <p:cNvPr id="10" name="Text 7"/>
          <p:cNvSpPr/>
          <p:nvPr/>
        </p:nvSpPr>
        <p:spPr>
          <a:xfrm>
            <a:off x="752713" y="4300418"/>
            <a:ext cx="7638574" cy="343972"/>
          </a:xfrm>
          <a:prstGeom prst="rect">
            <a:avLst/>
          </a:prstGeom>
          <a:noFill/>
          <a:ln/>
        </p:spPr>
        <p:txBody>
          <a:bodyPr wrap="non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Purpose: Store digital + physical investigation data</a:t>
            </a:r>
            <a:endParaRPr lang="en-US" sz="1650" dirty="0"/>
          </a:p>
        </p:txBody>
      </p:sp>
      <p:sp>
        <p:nvSpPr>
          <p:cNvPr id="11" name="Text 8"/>
          <p:cNvSpPr/>
          <p:nvPr/>
        </p:nvSpPr>
        <p:spPr>
          <a:xfrm>
            <a:off x="752713" y="4886325"/>
            <a:ext cx="7638574" cy="2751773"/>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DAD1E6"/>
                </a:solidFill>
                <a:latin typeface="Fira Sans" pitchFamily="34" charset="0"/>
                <a:ea typeface="Fira Sans" pitchFamily="34" charset="-122"/>
                <a:cs typeface="Fira Sans" pitchFamily="34" charset="-120"/>
              </a:rPr>
              <a:t>Apply SQL like a real data detective:</a:t>
            </a:r>
            <a:r>
              <a:rPr lang="en-US" sz="1650" dirty="0">
                <a:solidFill>
                  <a:srgbClr val="DAD1E6"/>
                </a:solidFill>
                <a:latin typeface="Fira Sans" pitchFamily="34" charset="0"/>
                <a:ea typeface="Fira Sans" pitchFamily="34" charset="-122"/>
                <a:cs typeface="Fira Sans" pitchFamily="34" charset="-120"/>
              </a:rPr>
              <a:t> Utilize a comprehensive set of SQL commands and techniques to cross-reference vast amounts of information. This involves crafting complex queries with JOINs to link tables, using WHERE clauses for precise filtering, employing AGGREGATE functions to summarize data, and leveraging subqueries to answer intricate questions. This iterative process of querying, analyzing, and refining your hypotheses will mimic the deductive reasoning of a seasoned detective, all within a database environment.</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97129"/>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Investigation Flow</a:t>
            </a:r>
            <a:endParaRPr lang="en-US" sz="3550" dirty="0"/>
          </a:p>
        </p:txBody>
      </p:sp>
      <p:sp>
        <p:nvSpPr>
          <p:cNvPr id="3" name="Text 1"/>
          <p:cNvSpPr/>
          <p:nvPr/>
        </p:nvSpPr>
        <p:spPr>
          <a:xfrm>
            <a:off x="793790" y="281773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3172778"/>
            <a:ext cx="6407944" cy="30480"/>
          </a:xfrm>
          <a:prstGeom prst="rect">
            <a:avLst/>
          </a:prstGeom>
        </p:spPr>
      </p:pic>
      <p:sp>
        <p:nvSpPr>
          <p:cNvPr id="5" name="Text 2"/>
          <p:cNvSpPr/>
          <p:nvPr/>
        </p:nvSpPr>
        <p:spPr>
          <a:xfrm>
            <a:off x="793790" y="3347085"/>
            <a:ext cx="311717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Confirm crime location</a:t>
            </a:r>
            <a:endParaRPr lang="en-US" sz="2200" dirty="0"/>
          </a:p>
        </p:txBody>
      </p:sp>
      <p:sp>
        <p:nvSpPr>
          <p:cNvPr id="6" name="Text 3"/>
          <p:cNvSpPr/>
          <p:nvPr/>
        </p:nvSpPr>
        <p:spPr>
          <a:xfrm>
            <a:off x="7428548" y="281773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02</a:t>
            </a:r>
            <a:endParaRPr lang="en-US" sz="1750" dirty="0"/>
          </a:p>
        </p:txBody>
      </p:sp>
      <p:pic>
        <p:nvPicPr>
          <p:cNvPr id="7" name="Image 1" descr="preencoded.png"/>
          <p:cNvPicPr>
            <a:picLocks noChangeAspect="1"/>
          </p:cNvPicPr>
          <p:nvPr/>
        </p:nvPicPr>
        <p:blipFill>
          <a:blip r:embed="rId3"/>
          <a:stretch>
            <a:fillRect/>
          </a:stretch>
        </p:blipFill>
        <p:spPr>
          <a:xfrm>
            <a:off x="7428548" y="3172778"/>
            <a:ext cx="6408063" cy="30480"/>
          </a:xfrm>
          <a:prstGeom prst="rect">
            <a:avLst/>
          </a:prstGeom>
        </p:spPr>
      </p:pic>
      <p:sp>
        <p:nvSpPr>
          <p:cNvPr id="8" name="Text 4"/>
          <p:cNvSpPr/>
          <p:nvPr/>
        </p:nvSpPr>
        <p:spPr>
          <a:xfrm>
            <a:off x="7428548" y="3347085"/>
            <a:ext cx="3825597"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Find who entered CEO Office</a:t>
            </a:r>
            <a:endParaRPr lang="en-US" sz="2200" dirty="0"/>
          </a:p>
        </p:txBody>
      </p:sp>
      <p:sp>
        <p:nvSpPr>
          <p:cNvPr id="9" name="Text 5"/>
          <p:cNvSpPr/>
          <p:nvPr/>
        </p:nvSpPr>
        <p:spPr>
          <a:xfrm>
            <a:off x="793790" y="409825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03</a:t>
            </a:r>
            <a:endParaRPr lang="en-US" sz="1750" dirty="0"/>
          </a:p>
        </p:txBody>
      </p:sp>
      <p:pic>
        <p:nvPicPr>
          <p:cNvPr id="10" name="Image 2" descr="preencoded.png"/>
          <p:cNvPicPr>
            <a:picLocks noChangeAspect="1"/>
          </p:cNvPicPr>
          <p:nvPr/>
        </p:nvPicPr>
        <p:blipFill>
          <a:blip r:embed="rId3"/>
          <a:stretch>
            <a:fillRect/>
          </a:stretch>
        </p:blipFill>
        <p:spPr>
          <a:xfrm>
            <a:off x="793790" y="4430554"/>
            <a:ext cx="6407944" cy="30480"/>
          </a:xfrm>
          <a:prstGeom prst="rect">
            <a:avLst/>
          </a:prstGeom>
        </p:spPr>
      </p:pic>
      <p:sp>
        <p:nvSpPr>
          <p:cNvPr id="11" name="Text 6"/>
          <p:cNvSpPr/>
          <p:nvPr/>
        </p:nvSpPr>
        <p:spPr>
          <a:xfrm>
            <a:off x="793790" y="46276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Cross-check alibis</a:t>
            </a:r>
            <a:endParaRPr lang="en-US" sz="2200" dirty="0"/>
          </a:p>
        </p:txBody>
      </p:sp>
      <p:sp>
        <p:nvSpPr>
          <p:cNvPr id="12" name="Text 7"/>
          <p:cNvSpPr/>
          <p:nvPr/>
        </p:nvSpPr>
        <p:spPr>
          <a:xfrm>
            <a:off x="7428548" y="409825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04</a:t>
            </a:r>
            <a:endParaRPr lang="en-US" sz="1750" dirty="0"/>
          </a:p>
        </p:txBody>
      </p:sp>
      <p:pic>
        <p:nvPicPr>
          <p:cNvPr id="13" name="Image 3" descr="preencoded.png"/>
          <p:cNvPicPr>
            <a:picLocks noChangeAspect="1"/>
          </p:cNvPicPr>
          <p:nvPr/>
        </p:nvPicPr>
        <p:blipFill>
          <a:blip r:embed="rId3"/>
          <a:stretch>
            <a:fillRect/>
          </a:stretch>
        </p:blipFill>
        <p:spPr>
          <a:xfrm>
            <a:off x="7428548" y="4430554"/>
            <a:ext cx="6408063" cy="30480"/>
          </a:xfrm>
          <a:prstGeom prst="rect">
            <a:avLst/>
          </a:prstGeom>
        </p:spPr>
      </p:pic>
      <p:sp>
        <p:nvSpPr>
          <p:cNvPr id="14" name="Text 8"/>
          <p:cNvSpPr/>
          <p:nvPr/>
        </p:nvSpPr>
        <p:spPr>
          <a:xfrm>
            <a:off x="7428548" y="4627602"/>
            <a:ext cx="3400544"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Analyze suspicious calls</a:t>
            </a:r>
            <a:endParaRPr lang="en-US" sz="2200" dirty="0"/>
          </a:p>
        </p:txBody>
      </p:sp>
      <p:sp>
        <p:nvSpPr>
          <p:cNvPr id="15" name="Text 9"/>
          <p:cNvSpPr/>
          <p:nvPr/>
        </p:nvSpPr>
        <p:spPr>
          <a:xfrm>
            <a:off x="793790" y="537876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05</a:t>
            </a:r>
            <a:endParaRPr lang="en-US" sz="1750" dirty="0"/>
          </a:p>
        </p:txBody>
      </p:sp>
      <p:pic>
        <p:nvPicPr>
          <p:cNvPr id="16" name="Image 4" descr="preencoded.png"/>
          <p:cNvPicPr>
            <a:picLocks noChangeAspect="1"/>
          </p:cNvPicPr>
          <p:nvPr/>
        </p:nvPicPr>
        <p:blipFill>
          <a:blip r:embed="rId3"/>
          <a:stretch>
            <a:fillRect/>
          </a:stretch>
        </p:blipFill>
        <p:spPr>
          <a:xfrm>
            <a:off x="793790" y="5688449"/>
            <a:ext cx="6407944" cy="30480"/>
          </a:xfrm>
          <a:prstGeom prst="rect">
            <a:avLst/>
          </a:prstGeom>
        </p:spPr>
      </p:pic>
      <p:sp>
        <p:nvSpPr>
          <p:cNvPr id="17" name="Text 10"/>
          <p:cNvSpPr/>
          <p:nvPr/>
        </p:nvSpPr>
        <p:spPr>
          <a:xfrm>
            <a:off x="793790" y="5908119"/>
            <a:ext cx="4108966"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Match evidence with movements</a:t>
            </a:r>
            <a:endParaRPr lang="en-US" sz="2200" dirty="0"/>
          </a:p>
        </p:txBody>
      </p:sp>
      <p:sp>
        <p:nvSpPr>
          <p:cNvPr id="18" name="Text 11"/>
          <p:cNvSpPr/>
          <p:nvPr/>
        </p:nvSpPr>
        <p:spPr>
          <a:xfrm>
            <a:off x="7428548" y="537876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Inconsolata Light" pitchFamily="34" charset="0"/>
                <a:ea typeface="Inconsolata Light" pitchFamily="34" charset="-122"/>
                <a:cs typeface="Inconsolata Light" pitchFamily="34" charset="-120"/>
              </a:rPr>
              <a:t>06</a:t>
            </a:r>
            <a:endParaRPr lang="en-US" sz="1750" dirty="0"/>
          </a:p>
        </p:txBody>
      </p:sp>
      <p:pic>
        <p:nvPicPr>
          <p:cNvPr id="19" name="Image 5" descr="preencoded.png"/>
          <p:cNvPicPr>
            <a:picLocks noChangeAspect="1"/>
          </p:cNvPicPr>
          <p:nvPr/>
        </p:nvPicPr>
        <p:blipFill>
          <a:blip r:embed="rId3"/>
          <a:stretch>
            <a:fillRect/>
          </a:stretch>
        </p:blipFill>
        <p:spPr>
          <a:xfrm>
            <a:off x="7428548" y="5688449"/>
            <a:ext cx="6408063" cy="30480"/>
          </a:xfrm>
          <a:prstGeom prst="rect">
            <a:avLst/>
          </a:prstGeom>
        </p:spPr>
      </p:pic>
      <p:sp>
        <p:nvSpPr>
          <p:cNvPr id="20" name="Text 12"/>
          <p:cNvSpPr/>
          <p:nvPr/>
        </p:nvSpPr>
        <p:spPr>
          <a:xfrm>
            <a:off x="7428548" y="590811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Identify the killer</a:t>
            </a:r>
            <a:endParaRPr lang="en-US" sz="2200" dirty="0"/>
          </a:p>
        </p:txBody>
      </p:sp>
      <p:pic>
        <p:nvPicPr>
          <p:cNvPr id="22" name="Picture 21">
            <a:extLst>
              <a:ext uri="{FF2B5EF4-FFF2-40B4-BE49-F238E27FC236}">
                <a16:creationId xmlns:a16="http://schemas.microsoft.com/office/drawing/2014/main" id="{A76668EB-E21C-FE2A-3C92-BC101AB29DD1}"/>
              </a:ext>
            </a:extLst>
          </p:cNvPr>
          <p:cNvPicPr>
            <a:picLocks noChangeAspect="1"/>
          </p:cNvPicPr>
          <p:nvPr/>
        </p:nvPicPr>
        <p:blipFill>
          <a:blip r:embed="rId4"/>
          <a:stretch>
            <a:fillRect/>
          </a:stretch>
        </p:blipFill>
        <p:spPr>
          <a:xfrm>
            <a:off x="12239291" y="7451754"/>
            <a:ext cx="2391109" cy="6858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42102"/>
          </a:xfrm>
          <a:prstGeom prst="rect">
            <a:avLst/>
          </a:prstGeom>
        </p:spPr>
      </p:pic>
      <p:sp>
        <p:nvSpPr>
          <p:cNvPr id="3" name="Text 0"/>
          <p:cNvSpPr/>
          <p:nvPr/>
        </p:nvSpPr>
        <p:spPr>
          <a:xfrm>
            <a:off x="6166247" y="534114"/>
            <a:ext cx="5631537" cy="485537"/>
          </a:xfrm>
          <a:prstGeom prst="rect">
            <a:avLst/>
          </a:prstGeom>
          <a:noFill/>
          <a:ln/>
        </p:spPr>
        <p:txBody>
          <a:bodyPr wrap="none" lIns="0" tIns="0" rIns="0" bIns="0" rtlCol="0" anchor="t"/>
          <a:lstStyle/>
          <a:p>
            <a:pPr marL="0" indent="0" algn="l">
              <a:lnSpc>
                <a:spcPts val="3800"/>
              </a:lnSpc>
              <a:buNone/>
            </a:pPr>
            <a:r>
              <a:rPr lang="en-US" sz="3050" b="1" dirty="0">
                <a:solidFill>
                  <a:srgbClr val="F94CAF"/>
                </a:solidFill>
                <a:latin typeface="Inconsolata Bold" pitchFamily="34" charset="0"/>
                <a:ea typeface="Inconsolata Bold" pitchFamily="34" charset="-122"/>
                <a:cs typeface="Inconsolata Bold" pitchFamily="34" charset="-120"/>
              </a:rPr>
              <a:t>Key Analysis – Access &amp; Alibi</a:t>
            </a:r>
            <a:endParaRPr lang="en-US" sz="3050" dirty="0"/>
          </a:p>
        </p:txBody>
      </p:sp>
      <p:sp>
        <p:nvSpPr>
          <p:cNvPr id="4" name="Text 1"/>
          <p:cNvSpPr/>
          <p:nvPr/>
        </p:nvSpPr>
        <p:spPr>
          <a:xfrm>
            <a:off x="6166247" y="1310997"/>
            <a:ext cx="7784306" cy="1243489"/>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Our investigation focused on digital footprints, specifically access logs and employee records, to establish who had physical entry to the CEO's office during the critical time window. This methodology allowed us to move beyond witness accounts and establish concrete facts regarding presence and movement.</a:t>
            </a:r>
            <a:endParaRPr lang="en-US" sz="1500" dirty="0"/>
          </a:p>
        </p:txBody>
      </p:sp>
      <p:sp>
        <p:nvSpPr>
          <p:cNvPr id="5" name="Text 2"/>
          <p:cNvSpPr/>
          <p:nvPr/>
        </p:nvSpPr>
        <p:spPr>
          <a:xfrm>
            <a:off x="6166247" y="2845832"/>
            <a:ext cx="2913697" cy="364093"/>
          </a:xfrm>
          <a:prstGeom prst="rect">
            <a:avLst/>
          </a:prstGeom>
          <a:noFill/>
          <a:ln/>
        </p:spPr>
        <p:txBody>
          <a:bodyPr wrap="none" lIns="0" tIns="0" rIns="0" bIns="0" rtlCol="0" anchor="t"/>
          <a:lstStyle/>
          <a:p>
            <a:pPr marL="0" indent="0" algn="l">
              <a:lnSpc>
                <a:spcPts val="2850"/>
              </a:lnSpc>
              <a:buNone/>
            </a:pPr>
            <a:r>
              <a:rPr lang="en-US" sz="2250" b="1" dirty="0">
                <a:solidFill>
                  <a:srgbClr val="F94CAF"/>
                </a:solidFill>
                <a:latin typeface="Inconsolata Bold" pitchFamily="34" charset="0"/>
                <a:ea typeface="Inconsolata Bold" pitchFamily="34" charset="-122"/>
                <a:cs typeface="Inconsolata Bold" pitchFamily="34" charset="-120"/>
              </a:rPr>
              <a:t>Used:</a:t>
            </a:r>
            <a:endParaRPr lang="en-US" sz="2250" dirty="0"/>
          </a:p>
        </p:txBody>
      </p:sp>
      <p:sp>
        <p:nvSpPr>
          <p:cNvPr id="6" name="Text 3"/>
          <p:cNvSpPr/>
          <p:nvPr/>
        </p:nvSpPr>
        <p:spPr>
          <a:xfrm>
            <a:off x="6166247" y="3501271"/>
            <a:ext cx="7784306"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JOIN Operation:</a:t>
            </a:r>
            <a:r>
              <a:rPr lang="en-US" sz="1500" dirty="0">
                <a:solidFill>
                  <a:srgbClr val="DAD1E6"/>
                </a:solidFill>
                <a:latin typeface="Fira Sans" pitchFamily="34" charset="0"/>
                <a:ea typeface="Fira Sans" pitchFamily="34" charset="-122"/>
                <a:cs typeface="Fira Sans" pitchFamily="34" charset="-120"/>
              </a:rPr>
              <a:t> This crucial database operation allowed us to combine disparate sets of information. </a:t>
            </a:r>
            <a:endParaRPr lang="en-US" sz="1500" dirty="0"/>
          </a:p>
        </p:txBody>
      </p:sp>
      <p:sp>
        <p:nvSpPr>
          <p:cNvPr id="7" name="Text 4"/>
          <p:cNvSpPr/>
          <p:nvPr/>
        </p:nvSpPr>
        <p:spPr>
          <a:xfrm>
            <a:off x="6166247" y="4191000"/>
            <a:ext cx="7784306" cy="63698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BETWEEN Clause:</a:t>
            </a:r>
            <a:r>
              <a:rPr lang="en-US" sz="1500" dirty="0">
                <a:solidFill>
                  <a:srgbClr val="DAD1E6"/>
                </a:solidFill>
                <a:latin typeface="Fira Sans" pitchFamily="34" charset="0"/>
                <a:ea typeface="Fira Sans" pitchFamily="34" charset="-122"/>
                <a:cs typeface="Fira Sans" pitchFamily="34" charset="-120"/>
              </a:rPr>
              <a:t> To pinpoint activity relevant to the crime, we employed the </a:t>
            </a:r>
            <a:r>
              <a:rPr lang="en-US" sz="1500" dirty="0">
                <a:solidFill>
                  <a:srgbClr val="DAD1E6"/>
                </a:solidFill>
                <a:highlight>
                  <a:srgbClr val="31233E"/>
                </a:highlight>
                <a:latin typeface="Consolas" pitchFamily="34" charset="0"/>
                <a:ea typeface="Consolas" pitchFamily="34" charset="-122"/>
                <a:cs typeface="Consolas" pitchFamily="34" charset="-120"/>
              </a:rPr>
              <a:t>BETWEEN</a:t>
            </a:r>
            <a:r>
              <a:rPr lang="en-US" sz="1500" dirty="0">
                <a:solidFill>
                  <a:srgbClr val="DAD1E6"/>
                </a:solidFill>
                <a:latin typeface="Fira Sans" pitchFamily="34" charset="0"/>
                <a:ea typeface="Fira Sans" pitchFamily="34" charset="-122"/>
                <a:cs typeface="Fira Sans" pitchFamily="34" charset="-120"/>
              </a:rPr>
              <a:t> clause in our database queries. </a:t>
            </a:r>
            <a:endParaRPr lang="en-US" sz="1500" dirty="0"/>
          </a:p>
        </p:txBody>
      </p:sp>
      <p:sp>
        <p:nvSpPr>
          <p:cNvPr id="8" name="Text 5"/>
          <p:cNvSpPr/>
          <p:nvPr/>
        </p:nvSpPr>
        <p:spPr>
          <a:xfrm>
            <a:off x="6166247" y="5119330"/>
            <a:ext cx="2913697" cy="364093"/>
          </a:xfrm>
          <a:prstGeom prst="rect">
            <a:avLst/>
          </a:prstGeom>
          <a:noFill/>
          <a:ln/>
        </p:spPr>
        <p:txBody>
          <a:bodyPr wrap="none" lIns="0" tIns="0" rIns="0" bIns="0" rtlCol="0" anchor="t"/>
          <a:lstStyle/>
          <a:p>
            <a:pPr marL="0" indent="0" algn="l">
              <a:lnSpc>
                <a:spcPts val="2850"/>
              </a:lnSpc>
              <a:buNone/>
            </a:pPr>
            <a:r>
              <a:rPr lang="en-US" sz="2250" b="1" dirty="0">
                <a:solidFill>
                  <a:srgbClr val="F94CAF"/>
                </a:solidFill>
                <a:latin typeface="Inconsolata Bold" pitchFamily="34" charset="0"/>
                <a:ea typeface="Inconsolata Bold" pitchFamily="34" charset="-122"/>
                <a:cs typeface="Inconsolata Bold" pitchFamily="34" charset="-120"/>
              </a:rPr>
              <a:t>Found:</a:t>
            </a:r>
            <a:endParaRPr lang="en-US" sz="2250" dirty="0"/>
          </a:p>
        </p:txBody>
      </p:sp>
      <p:sp>
        <p:nvSpPr>
          <p:cNvPr id="9" name="Text 6"/>
          <p:cNvSpPr/>
          <p:nvPr/>
        </p:nvSpPr>
        <p:spPr>
          <a:xfrm>
            <a:off x="6166247" y="5774769"/>
            <a:ext cx="7784306" cy="621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Only one person entered the CEO Office at crime time:</a:t>
            </a:r>
            <a:r>
              <a:rPr lang="en-US" sz="1500" dirty="0">
                <a:solidFill>
                  <a:srgbClr val="DAD1E6"/>
                </a:solidFill>
                <a:latin typeface="Fira Sans" pitchFamily="34" charset="0"/>
                <a:ea typeface="Fira Sans" pitchFamily="34" charset="-122"/>
                <a:cs typeface="Fira Sans" pitchFamily="34" charset="-120"/>
              </a:rPr>
              <a:t> Our analysis of the filtered keycard logs revealed a highly significant findings.</a:t>
            </a:r>
            <a:endParaRPr lang="en-US" sz="1500" dirty="0"/>
          </a:p>
        </p:txBody>
      </p:sp>
      <p:sp>
        <p:nvSpPr>
          <p:cNvPr id="10" name="Text 7"/>
          <p:cNvSpPr/>
          <p:nvPr/>
        </p:nvSpPr>
        <p:spPr>
          <a:xfrm>
            <a:off x="6166247" y="6464498"/>
            <a:ext cx="7784306" cy="1243489"/>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Same person gave a false alibi:</a:t>
            </a:r>
            <a:r>
              <a:rPr lang="en-US" sz="1500" dirty="0">
                <a:solidFill>
                  <a:srgbClr val="DAD1E6"/>
                </a:solidFill>
                <a:latin typeface="Fira Sans" pitchFamily="34" charset="0"/>
                <a:ea typeface="Fira Sans" pitchFamily="34" charset="-122"/>
                <a:cs typeface="Fira Sans" pitchFamily="34" charset="-120"/>
              </a:rPr>
              <a:t> Further investigation into this individual revealed a direct contradiction between their stated whereabouts and the undeniable digital evidence. The suspect claimed to have been elsewhere during the time the keycard logs showed them entering the CEO's office.</a:t>
            </a:r>
            <a:endParaRPr lang="en-US" sz="1500" dirty="0"/>
          </a:p>
        </p:txBody>
      </p:sp>
      <p:pic>
        <p:nvPicPr>
          <p:cNvPr id="12" name="Picture 11">
            <a:extLst>
              <a:ext uri="{FF2B5EF4-FFF2-40B4-BE49-F238E27FC236}">
                <a16:creationId xmlns:a16="http://schemas.microsoft.com/office/drawing/2014/main" id="{E8DF4E1F-307B-C406-0A22-3759446A2ED9}"/>
              </a:ext>
            </a:extLst>
          </p:cNvPr>
          <p:cNvPicPr>
            <a:picLocks noChangeAspect="1"/>
          </p:cNvPicPr>
          <p:nvPr/>
        </p:nvPicPr>
        <p:blipFill>
          <a:blip r:embed="rId4"/>
          <a:stretch>
            <a:fillRect/>
          </a:stretch>
        </p:blipFill>
        <p:spPr>
          <a:xfrm>
            <a:off x="12239291" y="7433024"/>
            <a:ext cx="2391109" cy="6858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0685" y="566261"/>
            <a:ext cx="4940618" cy="514707"/>
          </a:xfrm>
          <a:prstGeom prst="rect">
            <a:avLst/>
          </a:prstGeom>
          <a:noFill/>
          <a:ln/>
        </p:spPr>
        <p:txBody>
          <a:bodyPr wrap="none" lIns="0" tIns="0" rIns="0" bIns="0" rtlCol="0" anchor="t"/>
          <a:lstStyle/>
          <a:p>
            <a:pPr marL="0" indent="0" algn="l">
              <a:lnSpc>
                <a:spcPts val="4050"/>
              </a:lnSpc>
              <a:buNone/>
            </a:pPr>
            <a:r>
              <a:rPr lang="en-US" sz="3200" b="1" dirty="0">
                <a:solidFill>
                  <a:srgbClr val="F94CAF"/>
                </a:solidFill>
                <a:latin typeface="Inconsolata Bold" pitchFamily="34" charset="0"/>
                <a:ea typeface="Inconsolata Bold" pitchFamily="34" charset="-122"/>
                <a:cs typeface="Inconsolata Bold" pitchFamily="34" charset="-120"/>
              </a:rPr>
              <a:t>Call &amp; Evidence Analysis</a:t>
            </a:r>
            <a:endParaRPr lang="en-US" sz="3200" dirty="0"/>
          </a:p>
        </p:txBody>
      </p:sp>
      <p:sp>
        <p:nvSpPr>
          <p:cNvPr id="3" name="Text 1"/>
          <p:cNvSpPr/>
          <p:nvPr/>
        </p:nvSpPr>
        <p:spPr>
          <a:xfrm>
            <a:off x="720685" y="1492806"/>
            <a:ext cx="13189029" cy="329565"/>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Our investigation meticulously analyzed a suspicious phone call made near the time of the incident (approximately 9:00 PM).</a:t>
            </a:r>
            <a:endParaRPr lang="en-US" sz="1600" dirty="0"/>
          </a:p>
        </p:txBody>
      </p:sp>
      <p:sp>
        <p:nvSpPr>
          <p:cNvPr id="4" name="Text 2"/>
          <p:cNvSpPr/>
          <p:nvPr/>
        </p:nvSpPr>
        <p:spPr>
          <a:xfrm>
            <a:off x="720685" y="2053947"/>
            <a:ext cx="13189029" cy="988695"/>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This call raised immediate red flags due to its precise timing – initiating just minutes after the CEO's office access, its unusual duration of 8 minutes, and the fact it was placed to a known associate of our primary suspect. The content, though encrypted, suggested a hurried exchange and a potential attempt to coordinate actions or alibis.</a:t>
            </a:r>
            <a:endParaRPr lang="en-US" sz="1600" dirty="0"/>
          </a:p>
        </p:txBody>
      </p:sp>
      <p:sp>
        <p:nvSpPr>
          <p:cNvPr id="5" name="Text 3"/>
          <p:cNvSpPr/>
          <p:nvPr/>
        </p:nvSpPr>
        <p:spPr>
          <a:xfrm>
            <a:off x="720685" y="3274219"/>
            <a:ext cx="13189029" cy="329565"/>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Matched:</a:t>
            </a:r>
            <a:endParaRPr lang="en-US" sz="1600" dirty="0"/>
          </a:p>
        </p:txBody>
      </p:sp>
      <p:sp>
        <p:nvSpPr>
          <p:cNvPr id="6" name="Text 4"/>
          <p:cNvSpPr/>
          <p:nvPr/>
        </p:nvSpPr>
        <p:spPr>
          <a:xfrm>
            <a:off x="720685" y="3835360"/>
            <a:ext cx="13189029" cy="65913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Digital Evidence</a:t>
            </a:r>
            <a:r>
              <a:rPr lang="en-US" sz="1600" dirty="0">
                <a:solidFill>
                  <a:srgbClr val="DAD1E6"/>
                </a:solidFill>
                <a:latin typeface="Fira Sans" pitchFamily="34" charset="0"/>
                <a:ea typeface="Fira Sans" pitchFamily="34" charset="-122"/>
                <a:cs typeface="Fira Sans" pitchFamily="34" charset="-120"/>
              </a:rPr>
              <a:t>: Cross-referenced call logs and cell tower data against existing security footage and motion sensor activations within the office.</a:t>
            </a:r>
            <a:endParaRPr lang="en-US" sz="1600" dirty="0"/>
          </a:p>
        </p:txBody>
      </p:sp>
      <p:sp>
        <p:nvSpPr>
          <p:cNvPr id="7" name="Text 5"/>
          <p:cNvSpPr/>
          <p:nvPr/>
        </p:nvSpPr>
        <p:spPr>
          <a:xfrm>
            <a:off x="720685" y="4566523"/>
            <a:ext cx="13189029" cy="98869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Physical Room Access</a:t>
            </a:r>
            <a:r>
              <a:rPr lang="en-US" sz="1600" dirty="0">
                <a:solidFill>
                  <a:srgbClr val="DAD1E6"/>
                </a:solidFill>
                <a:latin typeface="Fira Sans" pitchFamily="34" charset="0"/>
                <a:ea typeface="Fira Sans" pitchFamily="34" charset="-122"/>
                <a:cs typeface="Fira Sans" pitchFamily="34" charset="-120"/>
              </a:rPr>
              <a:t>: Correlated these digital footprints with the electronic keycard access logs for the CEO's office, specifically noting the precise entry and exit times. This allowed us to build a comprehensive timeline of events leading up to and immediately following the incident.</a:t>
            </a:r>
            <a:endParaRPr lang="en-US" sz="1600" dirty="0"/>
          </a:p>
        </p:txBody>
      </p:sp>
      <p:sp>
        <p:nvSpPr>
          <p:cNvPr id="8" name="Text 6"/>
          <p:cNvSpPr/>
          <p:nvPr/>
        </p:nvSpPr>
        <p:spPr>
          <a:xfrm>
            <a:off x="720685" y="5786795"/>
            <a:ext cx="13189029" cy="329565"/>
          </a:xfrm>
          <a:prstGeom prst="rect">
            <a:avLst/>
          </a:prstGeom>
          <a:noFill/>
          <a:ln/>
        </p:spPr>
        <p:txBody>
          <a:bodyPr wrap="non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Found:</a:t>
            </a:r>
            <a:endParaRPr lang="en-US" sz="1600" dirty="0"/>
          </a:p>
        </p:txBody>
      </p:sp>
      <p:sp>
        <p:nvSpPr>
          <p:cNvPr id="9" name="Text 7"/>
          <p:cNvSpPr/>
          <p:nvPr/>
        </p:nvSpPr>
        <p:spPr>
          <a:xfrm>
            <a:off x="720685" y="6347936"/>
            <a:ext cx="13189029" cy="131826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Fingerprint + Keycard Mismatch</a:t>
            </a:r>
            <a:r>
              <a:rPr lang="en-US" sz="1600" dirty="0">
                <a:solidFill>
                  <a:srgbClr val="DAD1E6"/>
                </a:solidFill>
                <a:latin typeface="Fira Sans" pitchFamily="34" charset="0"/>
                <a:ea typeface="Fira Sans" pitchFamily="34" charset="-122"/>
                <a:cs typeface="Fira Sans" pitchFamily="34" charset="-120"/>
              </a:rPr>
              <a:t>: A critical discovery was the presence of the suspect's fingerprints on the CEO's desk, which did not align with the keycard used to access the office at 9:00 PM. This mismatch indicates that someone other than the legitimate keycard holder entered the office, or that the suspect gained unauthorized entry using another's credentials or a cloned card. This directly implicates the suspect, placing them at the scene of the crime during the critical timeframe, contradicting their initial statement of absence.</a:t>
            </a:r>
            <a:endParaRPr lang="en-US" sz="1600" dirty="0"/>
          </a:p>
        </p:txBody>
      </p:sp>
      <p:pic>
        <p:nvPicPr>
          <p:cNvPr id="11" name="Picture 10">
            <a:extLst>
              <a:ext uri="{FF2B5EF4-FFF2-40B4-BE49-F238E27FC236}">
                <a16:creationId xmlns:a16="http://schemas.microsoft.com/office/drawing/2014/main" id="{DC56C14B-ECAF-5406-8F97-1BF2C1B84D10}"/>
              </a:ext>
            </a:extLst>
          </p:cNvPr>
          <p:cNvPicPr>
            <a:picLocks noChangeAspect="1"/>
          </p:cNvPicPr>
          <p:nvPr/>
        </p:nvPicPr>
        <p:blipFill>
          <a:blip r:embed="rId3"/>
          <a:stretch>
            <a:fillRect/>
          </a:stretch>
        </p:blipFill>
        <p:spPr>
          <a:xfrm>
            <a:off x="12239291" y="7666195"/>
            <a:ext cx="2391109" cy="460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151"/>
          </a:xfrm>
          <a:prstGeom prst="rect">
            <a:avLst/>
          </a:prstGeom>
        </p:spPr>
      </p:pic>
      <p:sp>
        <p:nvSpPr>
          <p:cNvPr id="3" name="Text 0"/>
          <p:cNvSpPr/>
          <p:nvPr/>
        </p:nvSpPr>
        <p:spPr>
          <a:xfrm>
            <a:off x="764143" y="3337084"/>
            <a:ext cx="4366736" cy="545902"/>
          </a:xfrm>
          <a:prstGeom prst="rect">
            <a:avLst/>
          </a:prstGeom>
          <a:noFill/>
          <a:ln/>
        </p:spPr>
        <p:txBody>
          <a:bodyPr wrap="none" lIns="0" tIns="0" rIns="0" bIns="0" rtlCol="0" anchor="t"/>
          <a:lstStyle/>
          <a:p>
            <a:pPr marL="0" indent="0" algn="ctr">
              <a:lnSpc>
                <a:spcPts val="4250"/>
              </a:lnSpc>
              <a:buNone/>
            </a:pPr>
            <a:r>
              <a:rPr lang="en-US" sz="3400" b="1" dirty="0">
                <a:solidFill>
                  <a:srgbClr val="F94CAF"/>
                </a:solidFill>
                <a:latin typeface="Inconsolata Bold" pitchFamily="34" charset="0"/>
                <a:ea typeface="Inconsolata Bold" pitchFamily="34" charset="-122"/>
                <a:cs typeface="Inconsolata Bold" pitchFamily="34" charset="-120"/>
              </a:rPr>
              <a:t>Final Logic Used</a:t>
            </a:r>
            <a:endParaRPr lang="en-US" sz="3400" dirty="0"/>
          </a:p>
        </p:txBody>
      </p:sp>
      <p:sp>
        <p:nvSpPr>
          <p:cNvPr id="4" name="Text 1"/>
          <p:cNvSpPr/>
          <p:nvPr/>
        </p:nvSpPr>
        <p:spPr>
          <a:xfrm>
            <a:off x="764143" y="4210407"/>
            <a:ext cx="13102114" cy="349329"/>
          </a:xfrm>
          <a:prstGeom prst="rect">
            <a:avLst/>
          </a:prstGeom>
          <a:noFill/>
          <a:ln/>
        </p:spPr>
        <p:txBody>
          <a:bodyPr wrap="none" lIns="0" tIns="0" rIns="0" bIns="0" rtlCol="0" anchor="t"/>
          <a:lstStyle/>
          <a:p>
            <a:pPr marL="0" indent="0" algn="l">
              <a:lnSpc>
                <a:spcPts val="2750"/>
              </a:lnSpc>
              <a:buNone/>
            </a:pPr>
            <a:r>
              <a:rPr lang="en-US" sz="1700" dirty="0">
                <a:solidFill>
                  <a:srgbClr val="DAD1E6"/>
                </a:solidFill>
                <a:latin typeface="Fira Sans" pitchFamily="34" charset="0"/>
                <a:ea typeface="Fira Sans" pitchFamily="34" charset="-122"/>
                <a:cs typeface="Fira Sans" pitchFamily="34" charset="-120"/>
              </a:rPr>
              <a:t>The suspect:</a:t>
            </a:r>
            <a:endParaRPr lang="en-US" sz="1700" dirty="0"/>
          </a:p>
        </p:txBody>
      </p:sp>
      <p:sp>
        <p:nvSpPr>
          <p:cNvPr id="5" name="Text 2"/>
          <p:cNvSpPr/>
          <p:nvPr/>
        </p:nvSpPr>
        <p:spPr>
          <a:xfrm>
            <a:off x="764143" y="4805362"/>
            <a:ext cx="13102114"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1E6"/>
                </a:solidFill>
                <a:latin typeface="Fira Sans" pitchFamily="34" charset="0"/>
                <a:ea typeface="Fira Sans" pitchFamily="34" charset="-122"/>
                <a:cs typeface="Fira Sans" pitchFamily="34" charset="-120"/>
              </a:rPr>
              <a:t>Was at the crime scene</a:t>
            </a:r>
            <a:endParaRPr lang="en-US" sz="1700" dirty="0"/>
          </a:p>
        </p:txBody>
      </p:sp>
      <p:sp>
        <p:nvSpPr>
          <p:cNvPr id="6" name="Text 3"/>
          <p:cNvSpPr/>
          <p:nvPr/>
        </p:nvSpPr>
        <p:spPr>
          <a:xfrm>
            <a:off x="764143" y="5231011"/>
            <a:ext cx="13102114"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1E6"/>
                </a:solidFill>
                <a:latin typeface="Fira Sans" pitchFamily="34" charset="0"/>
                <a:ea typeface="Fira Sans" pitchFamily="34" charset="-122"/>
                <a:cs typeface="Fira Sans" pitchFamily="34" charset="-120"/>
              </a:rPr>
              <a:t>Lied about location</a:t>
            </a:r>
            <a:endParaRPr lang="en-US" sz="1700" dirty="0"/>
          </a:p>
        </p:txBody>
      </p:sp>
      <p:sp>
        <p:nvSpPr>
          <p:cNvPr id="7" name="Text 4"/>
          <p:cNvSpPr/>
          <p:nvPr/>
        </p:nvSpPr>
        <p:spPr>
          <a:xfrm>
            <a:off x="764143" y="5656659"/>
            <a:ext cx="13102114"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1E6"/>
                </a:solidFill>
                <a:latin typeface="Fira Sans" pitchFamily="34" charset="0"/>
                <a:ea typeface="Fira Sans" pitchFamily="34" charset="-122"/>
                <a:cs typeface="Fira Sans" pitchFamily="34" charset="-120"/>
              </a:rPr>
              <a:t>Made a suspicious call</a:t>
            </a:r>
            <a:endParaRPr lang="en-US" sz="1700" dirty="0"/>
          </a:p>
        </p:txBody>
      </p:sp>
      <p:sp>
        <p:nvSpPr>
          <p:cNvPr id="8" name="Text 5"/>
          <p:cNvSpPr/>
          <p:nvPr/>
        </p:nvSpPr>
        <p:spPr>
          <a:xfrm>
            <a:off x="764143" y="6082308"/>
            <a:ext cx="13102114"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1E6"/>
                </a:solidFill>
                <a:latin typeface="Fira Sans" pitchFamily="34" charset="0"/>
                <a:ea typeface="Fira Sans" pitchFamily="34" charset="-122"/>
                <a:cs typeface="Fira Sans" pitchFamily="34" charset="-120"/>
              </a:rPr>
              <a:t>Was linked with physical evidence</a:t>
            </a:r>
            <a:endParaRPr lang="en-US" sz="1700" dirty="0"/>
          </a:p>
        </p:txBody>
      </p:sp>
      <p:sp>
        <p:nvSpPr>
          <p:cNvPr id="9" name="Text 6"/>
          <p:cNvSpPr/>
          <p:nvPr/>
        </p:nvSpPr>
        <p:spPr>
          <a:xfrm>
            <a:off x="764143" y="6677263"/>
            <a:ext cx="13102114" cy="349329"/>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Fira Sans" pitchFamily="34" charset="0"/>
                <a:ea typeface="Fira Sans" pitchFamily="34" charset="-122"/>
                <a:cs typeface="Fira Sans" pitchFamily="34" charset="-120"/>
              </a:rPr>
              <a:t>✅</a:t>
            </a:r>
            <a:r>
              <a:rPr lang="en-US" sz="1700" dirty="0">
                <a:solidFill>
                  <a:srgbClr val="DAD1E6"/>
                </a:solidFill>
                <a:latin typeface="Fira Sans" pitchFamily="34" charset="0"/>
                <a:ea typeface="Fira Sans" pitchFamily="34" charset="-122"/>
                <a:cs typeface="Fira Sans" pitchFamily="34" charset="-120"/>
              </a:rPr>
              <a:t> Only one person matched all conditions</a:t>
            </a:r>
            <a:endParaRPr lang="en-US" sz="1700" dirty="0"/>
          </a:p>
        </p:txBody>
      </p:sp>
      <p:sp>
        <p:nvSpPr>
          <p:cNvPr id="10" name="Text 7"/>
          <p:cNvSpPr/>
          <p:nvPr/>
        </p:nvSpPr>
        <p:spPr>
          <a:xfrm>
            <a:off x="764143" y="7272218"/>
            <a:ext cx="13102114" cy="349329"/>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Fira Sans" pitchFamily="34" charset="0"/>
                <a:ea typeface="Fira Sans" pitchFamily="34" charset="-122"/>
                <a:cs typeface="Fira Sans" pitchFamily="34" charset="-120"/>
              </a:rPr>
              <a:t>🏆</a:t>
            </a:r>
            <a:r>
              <a:rPr lang="en-US" sz="1700" dirty="0">
                <a:solidFill>
                  <a:srgbClr val="DAD1E6"/>
                </a:solidFill>
                <a:latin typeface="Fira Sans" pitchFamily="34" charset="0"/>
                <a:ea typeface="Fira Sans" pitchFamily="34" charset="-122"/>
                <a:cs typeface="Fira Sans" pitchFamily="34" charset="-120"/>
              </a:rPr>
              <a:t> </a:t>
            </a:r>
            <a:r>
              <a:rPr lang="en-US" sz="1700" b="1" dirty="0">
                <a:solidFill>
                  <a:srgbClr val="DAD1E6"/>
                </a:solidFill>
                <a:latin typeface="Fira Sans" pitchFamily="34" charset="0"/>
                <a:ea typeface="Fira Sans" pitchFamily="34" charset="-122"/>
                <a:cs typeface="Fira Sans" pitchFamily="34" charset="-120"/>
              </a:rPr>
              <a:t>Final Killer Identified: David Kumar</a:t>
            </a:r>
            <a:endParaRPr lang="en-US" sz="1700" dirty="0"/>
          </a:p>
        </p:txBody>
      </p:sp>
      <p:pic>
        <p:nvPicPr>
          <p:cNvPr id="12" name="Picture 11">
            <a:extLst>
              <a:ext uri="{FF2B5EF4-FFF2-40B4-BE49-F238E27FC236}">
                <a16:creationId xmlns:a16="http://schemas.microsoft.com/office/drawing/2014/main" id="{4DDBCA26-1A54-F646-15DD-1E0D21B8C51A}"/>
              </a:ext>
            </a:extLst>
          </p:cNvPr>
          <p:cNvPicPr>
            <a:picLocks noChangeAspect="1"/>
          </p:cNvPicPr>
          <p:nvPr/>
        </p:nvPicPr>
        <p:blipFill>
          <a:blip r:embed="rId4"/>
          <a:stretch>
            <a:fillRect/>
          </a:stretch>
        </p:blipFill>
        <p:spPr>
          <a:xfrm>
            <a:off x="12239291" y="7480336"/>
            <a:ext cx="2391109" cy="6858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95838"/>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Tools &amp; Technologies</a:t>
            </a:r>
            <a:endParaRPr lang="en-US" sz="3550" dirty="0"/>
          </a:p>
        </p:txBody>
      </p:sp>
      <p:sp>
        <p:nvSpPr>
          <p:cNvPr id="4" name="Text 1"/>
          <p:cNvSpPr/>
          <p:nvPr/>
        </p:nvSpPr>
        <p:spPr>
          <a:xfrm>
            <a:off x="6280190" y="400704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MySQL</a:t>
            </a:r>
            <a:endParaRPr lang="en-US" sz="1750" dirty="0"/>
          </a:p>
        </p:txBody>
      </p:sp>
      <p:sp>
        <p:nvSpPr>
          <p:cNvPr id="5" name="Text 2"/>
          <p:cNvSpPr/>
          <p:nvPr/>
        </p:nvSpPr>
        <p:spPr>
          <a:xfrm>
            <a:off x="6280190" y="444924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SQL (JOIN, Subqueries, Time Filters)</a:t>
            </a:r>
            <a:endParaRPr lang="en-US" sz="1750" dirty="0"/>
          </a:p>
        </p:txBody>
      </p:sp>
      <p:sp>
        <p:nvSpPr>
          <p:cNvPr id="6" name="Text 3"/>
          <p:cNvSpPr/>
          <p:nvPr/>
        </p:nvSpPr>
        <p:spPr>
          <a:xfrm>
            <a:off x="10342721" y="400704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Git</a:t>
            </a:r>
            <a:endParaRPr lang="en-US" sz="1750" dirty="0"/>
          </a:p>
        </p:txBody>
      </p:sp>
      <p:sp>
        <p:nvSpPr>
          <p:cNvPr id="7" name="Text 4"/>
          <p:cNvSpPr/>
          <p:nvPr/>
        </p:nvSpPr>
        <p:spPr>
          <a:xfrm>
            <a:off x="10342721" y="4449247"/>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GitHub</a:t>
            </a:r>
            <a:endParaRPr lang="en-US" sz="1750" dirty="0"/>
          </a:p>
        </p:txBody>
      </p:sp>
      <p:sp>
        <p:nvSpPr>
          <p:cNvPr id="8" name="Text 5"/>
          <p:cNvSpPr/>
          <p:nvPr/>
        </p:nvSpPr>
        <p:spPr>
          <a:xfrm>
            <a:off x="10342721" y="4891445"/>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MySQL Workbench</a:t>
            </a:r>
            <a:endParaRPr lang="en-US" sz="1750" dirty="0"/>
          </a:p>
        </p:txBody>
      </p:sp>
      <p:pic>
        <p:nvPicPr>
          <p:cNvPr id="10" name="Picture 9">
            <a:extLst>
              <a:ext uri="{FF2B5EF4-FFF2-40B4-BE49-F238E27FC236}">
                <a16:creationId xmlns:a16="http://schemas.microsoft.com/office/drawing/2014/main" id="{43291236-ECA7-A190-E64F-1F7B8AD46247}"/>
              </a:ext>
            </a:extLst>
          </p:cNvPr>
          <p:cNvPicPr>
            <a:picLocks noChangeAspect="1"/>
          </p:cNvPicPr>
          <p:nvPr/>
        </p:nvPicPr>
        <p:blipFill>
          <a:blip r:embed="rId4"/>
          <a:stretch>
            <a:fillRect/>
          </a:stretch>
        </p:blipFill>
        <p:spPr>
          <a:xfrm>
            <a:off x="12239291" y="7543704"/>
            <a:ext cx="2391109" cy="6858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924</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Fira Sans</vt:lpstr>
      <vt:lpstr>Inconsolata Light</vt:lpstr>
      <vt:lpstr>Arial</vt:lpstr>
      <vt:lpstr>Inconsolata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Samir Shedge</dc:creator>
  <cp:lastModifiedBy>Samir Shedge</cp:lastModifiedBy>
  <cp:revision>2</cp:revision>
  <dcterms:created xsi:type="dcterms:W3CDTF">2025-12-02T05:39:09Z</dcterms:created>
  <dcterms:modified xsi:type="dcterms:W3CDTF">2025-12-02T05:42:20Z</dcterms:modified>
</cp:coreProperties>
</file>